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handoutMasterIdLst>
    <p:handoutMasterId r:id="rId33"/>
  </p:handoutMasterIdLst>
  <p:sldIdLst>
    <p:sldId id="256" r:id="rId2"/>
    <p:sldId id="257" r:id="rId3"/>
    <p:sldId id="270" r:id="rId4"/>
    <p:sldId id="258" r:id="rId5"/>
    <p:sldId id="271" r:id="rId6"/>
    <p:sldId id="272" r:id="rId7"/>
    <p:sldId id="259" r:id="rId8"/>
    <p:sldId id="274" r:id="rId9"/>
    <p:sldId id="260" r:id="rId10"/>
    <p:sldId id="279" r:id="rId11"/>
    <p:sldId id="280" r:id="rId12"/>
    <p:sldId id="281" r:id="rId13"/>
    <p:sldId id="282" r:id="rId14"/>
    <p:sldId id="283" r:id="rId15"/>
    <p:sldId id="284" r:id="rId16"/>
    <p:sldId id="285" r:id="rId17"/>
    <p:sldId id="286" r:id="rId18"/>
    <p:sldId id="273" r:id="rId19"/>
    <p:sldId id="261" r:id="rId20"/>
    <p:sldId id="262" r:id="rId21"/>
    <p:sldId id="264" r:id="rId22"/>
    <p:sldId id="275" r:id="rId23"/>
    <p:sldId id="265" r:id="rId24"/>
    <p:sldId id="276" r:id="rId25"/>
    <p:sldId id="266" r:id="rId26"/>
    <p:sldId id="277" r:id="rId27"/>
    <p:sldId id="267" r:id="rId28"/>
    <p:sldId id="278" r:id="rId29"/>
    <p:sldId id="268" r:id="rId30"/>
    <p:sldId id="269" r:id="rId31"/>
  </p:sldIdLst>
  <p:sldSz cx="9144000" cy="5143500" type="screen16x9"/>
  <p:notesSz cx="6858000" cy="9144000"/>
  <p:embeddedFontLst>
    <p:embeddedFont>
      <p:font typeface="Inter" panose="020B0604020202020204" charset="0"/>
      <p:regular r:id="rId34"/>
      <p:bold r:id="rId35"/>
    </p:embeddedFont>
    <p:embeddedFont>
      <p:font typeface="League Spartan" panose="020B0604020202020204" charset="0"/>
      <p:regular r:id="rId36"/>
      <p:bold r:id="rId37"/>
    </p:embeddedFont>
    <p:embeddedFont>
      <p:font typeface="Lexend"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59" autoAdjust="0"/>
  </p:normalViewPr>
  <p:slideViewPr>
    <p:cSldViewPr snapToGrid="0">
      <p:cViewPr varScale="1">
        <p:scale>
          <a:sx n="81" d="100"/>
          <a:sy n="81" d="100"/>
        </p:scale>
        <p:origin x="86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C0C0A8-0971-4747-ADF3-6B44A8C16BB0}" type="datetimeFigureOut">
              <a:rPr lang="en-IN" smtClean="0"/>
              <a:t>11-03-2023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smtClean="0"/>
              <a:t>Vishnu </a:t>
            </a:r>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0A5697-1772-42B9-A6D4-EAD5C23F6DCD}" type="slidenum">
              <a:rPr lang="en-IN" smtClean="0"/>
              <a:t>‹#›</a:t>
            </a:fld>
            <a:endParaRPr lang="en-IN"/>
          </a:p>
        </p:txBody>
      </p:sp>
    </p:spTree>
    <p:extLst>
      <p:ext uri="{BB962C8B-B14F-4D97-AF65-F5344CB8AC3E}">
        <p14:creationId xmlns:p14="http://schemas.microsoft.com/office/powerpoint/2010/main" val="14805883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74020268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7402026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SLIDES_API740202688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SLIDES_API74020268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00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SLIDES_API740202688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SLIDES_API740202688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SLIDES_API740202688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SLIDES_API74020268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15890357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15890357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879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15890357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15890357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71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SLIDES_API158903571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SLIDES_API15890357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15890357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15890357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57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58903571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15890357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973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58903571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15890357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505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158903571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15890357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29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SLIDES_API74020268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SLIDES_API74020268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158903571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15890357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31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SLIDES_API158903571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SLIDES_API158903571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54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SLIDES_API158903571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SLIDES_API158903571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365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SLIDES_API74020268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SLIDES_API74020268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29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74020268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74020268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74020268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74020268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58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74020268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74020268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01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74020268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74020268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74020268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74020268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99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SLIDES_API740202688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SLIDES_API74020268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13"/>
          <p:cNvGrpSpPr/>
          <p:nvPr/>
        </p:nvGrpSpPr>
        <p:grpSpPr>
          <a:xfrm>
            <a:off x="406350" y="2038400"/>
            <a:ext cx="8331300" cy="1066700"/>
            <a:chOff x="406350" y="2317800"/>
            <a:chExt cx="8331300" cy="1066700"/>
          </a:xfrm>
        </p:grpSpPr>
        <p:sp>
          <p:nvSpPr>
            <p:cNvPr id="56" name="Google Shape;56;p13"/>
            <p:cNvSpPr txBox="1"/>
            <p:nvPr/>
          </p:nvSpPr>
          <p:spPr>
            <a:xfrm>
              <a:off x="406350" y="28766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Inter"/>
                  <a:ea typeface="Inter"/>
                  <a:cs typeface="Inter"/>
                  <a:sym typeface="Inter"/>
                </a:rPr>
                <a:t>An overview of the open source ecosystem, a collection of software, tools, communities, and practices that promote collaboration and transparency in software development.</a:t>
              </a:r>
              <a:endParaRPr>
                <a:latin typeface="Inter"/>
                <a:ea typeface="Inter"/>
                <a:cs typeface="Inter"/>
                <a:sym typeface="Inter"/>
              </a:endParaRPr>
            </a:p>
          </p:txBody>
        </p:sp>
        <p:sp>
          <p:nvSpPr>
            <p:cNvPr id="57" name="Google Shape;57;p13"/>
            <p:cNvSpPr txBox="1"/>
            <p:nvPr/>
          </p:nvSpPr>
          <p:spPr>
            <a:xfrm>
              <a:off x="406350" y="23178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League Spartan"/>
                  <a:ea typeface="League Spartan"/>
                  <a:cs typeface="League Spartan"/>
                  <a:sym typeface="League Spartan"/>
                </a:rPr>
                <a:t>The Open Source Ecosystem</a:t>
              </a:r>
              <a:endParaRPr sz="2400" b="1">
                <a:latin typeface="League Spartan"/>
                <a:ea typeface="League Spartan"/>
                <a:cs typeface="League Spartan"/>
                <a:sym typeface="League Spartan"/>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145" y="646386"/>
            <a:ext cx="8237483" cy="2246769"/>
          </a:xfrm>
          <a:prstGeom prst="rect">
            <a:avLst/>
          </a:prstGeom>
        </p:spPr>
        <p:txBody>
          <a:bodyPr wrap="square">
            <a:spAutoFit/>
          </a:bodyPr>
          <a:lstStyle/>
          <a:p>
            <a:r>
              <a:rPr lang="en-US" sz="1800" b="1" dirty="0"/>
              <a:t>MIT License</a:t>
            </a:r>
            <a:r>
              <a:rPr lang="en-US" dirty="0"/>
              <a:t>:</a:t>
            </a:r>
          </a:p>
          <a:p>
            <a:endParaRPr lang="en-US" dirty="0"/>
          </a:p>
          <a:p>
            <a:r>
              <a:rPr lang="en-US" sz="1800" dirty="0"/>
              <a:t>The MIT License is a permissive open-source license that allows anyone to use, copy, modify, merge, publish, distribute, sublicense, and/or sell copies of the software. The license requires that any copy or substantial portion of the software must include the original copyright notice and disclaimer. It is considered one of the most liberal open-source licenses because it places very few restrictions on the use of the software.</a:t>
            </a:r>
            <a:endParaRPr lang="en-IN" sz="1800" dirty="0"/>
          </a:p>
        </p:txBody>
      </p:sp>
    </p:spTree>
    <p:extLst>
      <p:ext uri="{BB962C8B-B14F-4D97-AF65-F5344CB8AC3E}">
        <p14:creationId xmlns:p14="http://schemas.microsoft.com/office/powerpoint/2010/main" val="186562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145" y="764628"/>
            <a:ext cx="8308427" cy="2246769"/>
          </a:xfrm>
          <a:prstGeom prst="rect">
            <a:avLst/>
          </a:prstGeom>
        </p:spPr>
        <p:txBody>
          <a:bodyPr wrap="square">
            <a:spAutoFit/>
          </a:bodyPr>
          <a:lstStyle/>
          <a:p>
            <a:r>
              <a:rPr lang="en-US" sz="1800" b="1" dirty="0"/>
              <a:t>GNU General Public License (GPL):</a:t>
            </a:r>
          </a:p>
          <a:p>
            <a:endParaRPr lang="en-US" dirty="0"/>
          </a:p>
          <a:p>
            <a:r>
              <a:rPr lang="en-US" sz="1800" dirty="0"/>
              <a:t>The GNU General Public License (GPL) is a </a:t>
            </a:r>
            <a:r>
              <a:rPr lang="en-US" sz="1800" dirty="0" err="1"/>
              <a:t>copyleft</a:t>
            </a:r>
            <a:r>
              <a:rPr lang="en-US" sz="1800" dirty="0"/>
              <a:t> open-source license that requires anyone who distributes or modifies the software to make their source code available under the same license. This ensures that the software remains open-source and that any derivative works remain free and open. The GPL is often used for software that is meant to be used and distributed as part of larger software projects.</a:t>
            </a:r>
            <a:endParaRPr lang="en-IN" sz="1800" dirty="0"/>
          </a:p>
        </p:txBody>
      </p:sp>
    </p:spTree>
    <p:extLst>
      <p:ext uri="{BB962C8B-B14F-4D97-AF65-F5344CB8AC3E}">
        <p14:creationId xmlns:p14="http://schemas.microsoft.com/office/powerpoint/2010/main" val="129776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717" y="811924"/>
            <a:ext cx="8749862" cy="3046988"/>
          </a:xfrm>
          <a:prstGeom prst="rect">
            <a:avLst/>
          </a:prstGeom>
        </p:spPr>
        <p:txBody>
          <a:bodyPr wrap="square">
            <a:spAutoFit/>
          </a:bodyPr>
          <a:lstStyle/>
          <a:p>
            <a:r>
              <a:rPr lang="en-US" sz="1800" b="1" dirty="0"/>
              <a:t>Apache License</a:t>
            </a:r>
            <a:r>
              <a:rPr lang="en-US" dirty="0"/>
              <a:t>:</a:t>
            </a:r>
          </a:p>
          <a:p>
            <a:endParaRPr lang="en-US" dirty="0"/>
          </a:p>
          <a:p>
            <a:r>
              <a:rPr lang="en-US" sz="2000" dirty="0"/>
              <a:t>The Apache License is a permissive open-source license that allows anyone to use, copy, modify, merge, publish, distribute, and/or sell copies of the software. The license requires that any copy or substantial portion of the software must include the original copyright notice, disclaimer, and attribution notices. It also includes a patent license that grants users the right to use any patents held by the copyright owner. The Apache License is often used for software that is meant to be used as part of larger projects, including commercial projects.</a:t>
            </a:r>
            <a:endParaRPr lang="en-IN" sz="2000" dirty="0"/>
          </a:p>
        </p:txBody>
      </p:sp>
    </p:spTree>
    <p:extLst>
      <p:ext uri="{BB962C8B-B14F-4D97-AF65-F5344CB8AC3E}">
        <p14:creationId xmlns:p14="http://schemas.microsoft.com/office/powerpoint/2010/main" val="269300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841" y="693683"/>
            <a:ext cx="8489731" cy="2462213"/>
          </a:xfrm>
          <a:prstGeom prst="rect">
            <a:avLst/>
          </a:prstGeom>
        </p:spPr>
        <p:txBody>
          <a:bodyPr wrap="square">
            <a:spAutoFit/>
          </a:bodyPr>
          <a:lstStyle/>
          <a:p>
            <a:r>
              <a:rPr lang="en-US" sz="2000" b="1" dirty="0"/>
              <a:t>BSD License:</a:t>
            </a:r>
          </a:p>
          <a:p>
            <a:endParaRPr lang="en-US" dirty="0"/>
          </a:p>
          <a:p>
            <a:r>
              <a:rPr lang="en-US" sz="2000" dirty="0"/>
              <a:t>The BSD License is a permissive open source license that allows anyone to use, copy, modify, and distribute the software without any restrictions on how the code or work can be used. The license requires that any copy or substantial portion of the software must include the original copyright notice and disclaimer. There are three variants of the BSD License, with different levels of restrictions and requirements.</a:t>
            </a:r>
            <a:endParaRPr lang="en-IN" sz="2000" dirty="0"/>
          </a:p>
        </p:txBody>
      </p:sp>
    </p:spTree>
    <p:extLst>
      <p:ext uri="{BB962C8B-B14F-4D97-AF65-F5344CB8AC3E}">
        <p14:creationId xmlns:p14="http://schemas.microsoft.com/office/powerpoint/2010/main" val="99899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89" y="1448366"/>
            <a:ext cx="8946931" cy="2523768"/>
          </a:xfrm>
          <a:prstGeom prst="rect">
            <a:avLst/>
          </a:prstGeom>
        </p:spPr>
        <p:txBody>
          <a:bodyPr wrap="square">
            <a:spAutoFit/>
          </a:bodyPr>
          <a:lstStyle/>
          <a:p>
            <a:r>
              <a:rPr lang="en-US" sz="1800" b="1" dirty="0"/>
              <a:t>Mozilla Public License (MPL):</a:t>
            </a:r>
          </a:p>
          <a:p>
            <a:endParaRPr lang="en-US" sz="2000" dirty="0"/>
          </a:p>
          <a:p>
            <a:r>
              <a:rPr lang="en-US" sz="2000" dirty="0"/>
              <a:t>The Mozilla Public License (MPL) is a </a:t>
            </a:r>
            <a:r>
              <a:rPr lang="en-US" sz="2000" dirty="0" err="1"/>
              <a:t>copyleft</a:t>
            </a:r>
            <a:r>
              <a:rPr lang="en-US" sz="2000" dirty="0"/>
              <a:t> open source license that requires anyone who distributes or modifies the software to make their source code available under the same license. The MPL also includes a patent license that grants users the right to use any patents held by the copyright owner. The MPL is often used for software that is meant to be used as part of larger projects.</a:t>
            </a:r>
            <a:endParaRPr lang="en-IN" sz="2000" dirty="0"/>
          </a:p>
        </p:txBody>
      </p:sp>
    </p:spTree>
    <p:extLst>
      <p:ext uri="{BB962C8B-B14F-4D97-AF65-F5344CB8AC3E}">
        <p14:creationId xmlns:p14="http://schemas.microsoft.com/office/powerpoint/2010/main" val="3633970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661" y="693683"/>
            <a:ext cx="8513379" cy="2246769"/>
          </a:xfrm>
          <a:prstGeom prst="rect">
            <a:avLst/>
          </a:prstGeom>
        </p:spPr>
        <p:txBody>
          <a:bodyPr wrap="square">
            <a:spAutoFit/>
          </a:bodyPr>
          <a:lstStyle/>
          <a:p>
            <a:r>
              <a:rPr lang="en-US" sz="1800" b="1" dirty="0"/>
              <a:t>Eclipse Public License (EPL):</a:t>
            </a:r>
          </a:p>
          <a:p>
            <a:endParaRPr lang="en-US" dirty="0"/>
          </a:p>
          <a:p>
            <a:r>
              <a:rPr lang="en-US" sz="1800" dirty="0"/>
              <a:t>The Eclipse Public License (EPL) is a permissive open source license that allows anyone to use, copy, modify, and distribute the software without any restrictions on how the code or work can be used. The license requires that any derivative works of the original code must also be made available under the same license. The EPL is often used for software that is meant to be used as part of larger projects.</a:t>
            </a:r>
            <a:endParaRPr lang="en-IN" sz="1800" dirty="0"/>
          </a:p>
        </p:txBody>
      </p:sp>
    </p:spTree>
    <p:extLst>
      <p:ext uri="{BB962C8B-B14F-4D97-AF65-F5344CB8AC3E}">
        <p14:creationId xmlns:p14="http://schemas.microsoft.com/office/powerpoint/2010/main" val="15318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365" y="638504"/>
            <a:ext cx="8623737" cy="2677656"/>
          </a:xfrm>
          <a:prstGeom prst="rect">
            <a:avLst/>
          </a:prstGeom>
        </p:spPr>
        <p:txBody>
          <a:bodyPr wrap="square">
            <a:spAutoFit/>
          </a:bodyPr>
          <a:lstStyle/>
          <a:p>
            <a:r>
              <a:rPr lang="en-US" sz="2800" b="1" dirty="0"/>
              <a:t>Creative Commons License:</a:t>
            </a:r>
          </a:p>
          <a:p>
            <a:endParaRPr lang="en-US" sz="2000" dirty="0"/>
          </a:p>
          <a:p>
            <a:r>
              <a:rPr lang="en-US" sz="2000" dirty="0"/>
              <a:t>The Creative Commons License is a set of licenses that allows creators to share their work with the public while retaining copyright ownership. There are several Creative Commons Licenses, each with its own set of conditions, but they generally allow others to use, distribute, and modify the work as long as they attribute the original creator and follow any other specified conditions.</a:t>
            </a:r>
            <a:endParaRPr lang="en-IN" sz="2000" dirty="0"/>
          </a:p>
        </p:txBody>
      </p:sp>
    </p:spTree>
    <p:extLst>
      <p:ext uri="{BB962C8B-B14F-4D97-AF65-F5344CB8AC3E}">
        <p14:creationId xmlns:p14="http://schemas.microsoft.com/office/powerpoint/2010/main" val="183678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421" y="756746"/>
            <a:ext cx="8631619" cy="2431435"/>
          </a:xfrm>
          <a:prstGeom prst="rect">
            <a:avLst/>
          </a:prstGeom>
        </p:spPr>
        <p:txBody>
          <a:bodyPr wrap="square">
            <a:spAutoFit/>
          </a:bodyPr>
          <a:lstStyle/>
          <a:p>
            <a:r>
              <a:rPr lang="en-US" sz="1800" b="1" dirty="0"/>
              <a:t>The </a:t>
            </a:r>
            <a:r>
              <a:rPr lang="en-US" sz="1800" b="1" dirty="0" err="1"/>
              <a:t>Unlicense</a:t>
            </a:r>
            <a:r>
              <a:rPr lang="en-US" sz="1800" b="1" dirty="0"/>
              <a:t>:</a:t>
            </a:r>
          </a:p>
          <a:p>
            <a:endParaRPr lang="en-US" dirty="0"/>
          </a:p>
          <a:p>
            <a:r>
              <a:rPr lang="en-US" sz="2400" dirty="0"/>
              <a:t>The </a:t>
            </a:r>
            <a:r>
              <a:rPr lang="en-US" sz="2400" dirty="0" err="1"/>
              <a:t>Unlicense</a:t>
            </a:r>
            <a:r>
              <a:rPr lang="en-US" sz="2400" dirty="0"/>
              <a:t> is a public domain dedication that allows anyone to use, copy, modify, and distribute the software without any restrictions. The </a:t>
            </a:r>
            <a:r>
              <a:rPr lang="en-US" sz="2400" dirty="0" err="1"/>
              <a:t>Unlicense</a:t>
            </a:r>
            <a:r>
              <a:rPr lang="en-US" sz="2400" dirty="0"/>
              <a:t> is intended to be a simple, permissive license that eliminates any legal barriers to the use and distribution of the software.</a:t>
            </a:r>
            <a:endParaRPr lang="en-IN" sz="2400" dirty="0"/>
          </a:p>
        </p:txBody>
      </p:sp>
    </p:spTree>
    <p:extLst>
      <p:ext uri="{BB962C8B-B14F-4D97-AF65-F5344CB8AC3E}">
        <p14:creationId xmlns:p14="http://schemas.microsoft.com/office/powerpoint/2010/main" val="412973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29420" r="29425"/>
          <a:stretch/>
        </p:blipFill>
        <p:spPr>
          <a:xfrm>
            <a:off x="5969000" y="0"/>
            <a:ext cx="3174895" cy="5143497"/>
          </a:xfrm>
          <a:prstGeom prst="rect">
            <a:avLst/>
          </a:prstGeom>
          <a:noFill/>
          <a:ln>
            <a:noFill/>
          </a:ln>
        </p:spPr>
      </p:pic>
      <p:sp>
        <p:nvSpPr>
          <p:cNvPr id="91" name="Google Shape;91;p17"/>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256540" y="330200"/>
            <a:ext cx="5115560" cy="507900"/>
          </a:xfrm>
          <a:prstGeom prst="rect">
            <a:avLst/>
          </a:prstGeom>
          <a:noFill/>
          <a:ln>
            <a:noFill/>
          </a:ln>
        </p:spPr>
        <p:txBody>
          <a:bodyPr spcFirstLastPara="1" wrap="square" lIns="91425" tIns="91425" rIns="91425" bIns="91425" anchor="t" anchorCtr="0">
            <a:noAutofit/>
          </a:bodyPr>
          <a:lstStyle/>
          <a:p>
            <a:r>
              <a:rPr lang="en-US" sz="2400" b="1" dirty="0" smtClean="0">
                <a:latin typeface="League Spartan"/>
                <a:ea typeface="League Spartan"/>
                <a:cs typeface="League Spartan"/>
              </a:rPr>
              <a:t>Open </a:t>
            </a:r>
            <a:r>
              <a:rPr lang="en-US" sz="2400" b="1" dirty="0">
                <a:latin typeface="League Spartan"/>
                <a:ea typeface="League Spartan"/>
                <a:cs typeface="League Spartan"/>
              </a:rPr>
              <a:t>Source Ecosystem Governance and Licensing Models</a:t>
            </a:r>
          </a:p>
          <a:p>
            <a:pPr marL="0" lvl="0" indent="0" algn="l" rtl="0">
              <a:spcBef>
                <a:spcPts val="0"/>
              </a:spcBef>
              <a:spcAft>
                <a:spcPts val="0"/>
              </a:spcAft>
              <a:buNone/>
            </a:pPr>
            <a:endParaRPr sz="2400" b="1" dirty="0">
              <a:latin typeface="League Spartan"/>
              <a:ea typeface="League Spartan"/>
              <a:cs typeface="League Spartan"/>
              <a:sym typeface="League Spartan"/>
            </a:endParaRPr>
          </a:p>
        </p:txBody>
      </p:sp>
      <p:sp>
        <p:nvSpPr>
          <p:cNvPr id="2" name="Rectangle 1"/>
          <p:cNvSpPr/>
          <p:nvPr/>
        </p:nvSpPr>
        <p:spPr>
          <a:xfrm>
            <a:off x="373380" y="1283137"/>
            <a:ext cx="4572000" cy="2893100"/>
          </a:xfrm>
          <a:prstGeom prst="rect">
            <a:avLst/>
          </a:prstGeom>
        </p:spPr>
        <p:txBody>
          <a:bodyPr>
            <a:spAutoFit/>
          </a:bodyPr>
          <a:lstStyle/>
          <a:p>
            <a:pPr algn="just"/>
            <a:r>
              <a:rPr lang="en-US" dirty="0" smtClean="0">
                <a:latin typeface="Inter" panose="020B0604020202020204" charset="0"/>
                <a:ea typeface="Inter" panose="020B0604020202020204" charset="0"/>
              </a:rPr>
              <a:t>The </a:t>
            </a:r>
            <a:r>
              <a:rPr lang="en-US" dirty="0">
                <a:latin typeface="Inter" panose="020B0604020202020204" charset="0"/>
                <a:ea typeface="Inter" panose="020B0604020202020204" charset="0"/>
              </a:rPr>
              <a:t>open source ecosystem is governed by a variety of different licensing models. These models are used to ensure that the software remains open source, and that it is used in accordance with the terms of the license. Common open source licenses include the GNU General Public License (GPL), the Apache License, and the MIT License.</a:t>
            </a:r>
          </a:p>
          <a:p>
            <a:pPr algn="just"/>
            <a:r>
              <a:rPr lang="en-US" dirty="0">
                <a:latin typeface="Inter" panose="020B0604020202020204" charset="0"/>
                <a:ea typeface="Inter" panose="020B0604020202020204" charset="0"/>
              </a:rPr>
              <a:t>These licenses determine how the software can be used and distributed. They also ensure that the software remains open source, and that it is used in accordance with the terms of the license. This helps to ensure that the software is used in a fair and equitable manner.</a:t>
            </a:r>
          </a:p>
        </p:txBody>
      </p:sp>
    </p:spTree>
    <p:extLst>
      <p:ext uri="{BB962C8B-B14F-4D97-AF65-F5344CB8AC3E}">
        <p14:creationId xmlns:p14="http://schemas.microsoft.com/office/powerpoint/2010/main" val="416607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l="29422" r="29426"/>
          <a:stretch/>
        </p:blipFill>
        <p:spPr>
          <a:xfrm>
            <a:off x="5969000" y="0"/>
            <a:ext cx="3174902" cy="5143496"/>
          </a:xfrm>
          <a:prstGeom prst="rect">
            <a:avLst/>
          </a:prstGeom>
          <a:noFill/>
          <a:ln>
            <a:noFill/>
          </a:ln>
        </p:spPr>
      </p:pic>
      <p:sp>
        <p:nvSpPr>
          <p:cNvPr id="99" name="Google Shape;99;p18"/>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100" name="Google Shape;100;p18"/>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Companies and Organizations</a:t>
            </a:r>
            <a:endParaRPr sz="2400" b="1">
              <a:latin typeface="League Spartan"/>
              <a:ea typeface="League Spartan"/>
              <a:cs typeface="League Spartan"/>
              <a:sym typeface="League Spartan"/>
            </a:endParaRPr>
          </a:p>
        </p:txBody>
      </p:sp>
      <p:sp>
        <p:nvSpPr>
          <p:cNvPr id="102" name="Google Shape;102;p18"/>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Participate in the open source ecosystem by contributing to projects, using open source software, and providing funding</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l="29422" r="29426"/>
          <a:stretch/>
        </p:blipFill>
        <p:spPr>
          <a:xfrm>
            <a:off x="5969000" y="7883"/>
            <a:ext cx="3174897" cy="5143497"/>
          </a:xfrm>
          <a:prstGeom prst="rect">
            <a:avLst/>
          </a:prstGeom>
          <a:noFill/>
          <a:ln>
            <a:noFill/>
          </a:ln>
        </p:spPr>
      </p:pic>
      <p:sp>
        <p:nvSpPr>
          <p:cNvPr id="63" name="Google Shape;63;p14"/>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800" dirty="0">
              <a:solidFill>
                <a:srgbClr val="FFFFFF"/>
              </a:solidFill>
              <a:latin typeface="Lexend"/>
              <a:ea typeface="Lexend"/>
              <a:cs typeface="Lexend"/>
              <a:sym typeface="Lexend"/>
            </a:endParaRPr>
          </a:p>
        </p:txBody>
      </p:sp>
      <p:sp>
        <p:nvSpPr>
          <p:cNvPr id="64" name="Google Shape;64;p14"/>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latin typeface="League Spartan"/>
                <a:ea typeface="League Spartan"/>
                <a:cs typeface="League Spartan"/>
                <a:sym typeface="League Spartan"/>
              </a:rPr>
              <a:t>Open Source Software Projects</a:t>
            </a:r>
            <a:endParaRPr sz="2400" b="1" dirty="0">
              <a:latin typeface="League Spartan"/>
              <a:ea typeface="League Spartan"/>
              <a:cs typeface="League Spartan"/>
              <a:sym typeface="League Spartan"/>
            </a:endParaRPr>
          </a:p>
        </p:txBody>
      </p:sp>
      <p:sp>
        <p:nvSpPr>
          <p:cNvPr id="66" name="Google Shape;66;p14"/>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Inter"/>
                <a:ea typeface="Inter"/>
                <a:cs typeface="Inter"/>
                <a:sym typeface="Inter"/>
              </a:rPr>
              <a:t>-  Software projects developed and maintained by communities of developers</a:t>
            </a: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a:p>
            <a:pPr marL="0" lvl="0" indent="0" algn="l" rtl="0">
              <a:spcBef>
                <a:spcPts val="0"/>
              </a:spcBef>
              <a:spcAft>
                <a:spcPts val="0"/>
              </a:spcAft>
              <a:buNone/>
            </a:pPr>
            <a:r>
              <a:rPr lang="en-GB" dirty="0">
                <a:latin typeface="Inter"/>
                <a:ea typeface="Inter"/>
                <a:cs typeface="Inter"/>
                <a:sym typeface="Inter"/>
              </a:rPr>
              <a:t>-  Shared openly and collaborate to build better software</a:t>
            </a:r>
            <a:endParaRPr dirty="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pic>
        <p:nvPicPr>
          <p:cNvPr id="107" name="Google Shape;107;p19"/>
          <p:cNvPicPr preferRelativeResize="0"/>
          <p:nvPr/>
        </p:nvPicPr>
        <p:blipFill rotWithShape="1">
          <a:blip r:embed="rId3">
            <a:alphaModFix/>
          </a:blip>
          <a:srcRect l="29396" r="29396"/>
          <a:stretch/>
        </p:blipFill>
        <p:spPr>
          <a:xfrm>
            <a:off x="5969000" y="0"/>
            <a:ext cx="3174899" cy="5143502"/>
          </a:xfrm>
          <a:prstGeom prst="rect">
            <a:avLst/>
          </a:prstGeom>
          <a:noFill/>
          <a:ln>
            <a:noFill/>
          </a:ln>
        </p:spPr>
      </p:pic>
      <p:sp>
        <p:nvSpPr>
          <p:cNvPr id="108" name="Google Shape;10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109" name="Google Shape;10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Power of Open Source</a:t>
            </a:r>
            <a:endParaRPr sz="2400" b="1">
              <a:latin typeface="League Spartan"/>
              <a:ea typeface="League Spartan"/>
              <a:cs typeface="League Spartan"/>
              <a:sym typeface="League Spartan"/>
            </a:endParaRPr>
          </a:p>
        </p:txBody>
      </p:sp>
      <p:sp>
        <p:nvSpPr>
          <p:cNvPr id="111" name="Google Shape;111;p19"/>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Dynamic and rapidly evolving space</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Force for innovation, collaboration, and democratizing access to technology</a:t>
            </a:r>
            <a:endParaRPr>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181304" y="465621"/>
            <a:ext cx="148341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smtClean="0">
                <a:latin typeface="League Spartan"/>
                <a:ea typeface="League Spartan"/>
                <a:cs typeface="League Spartan"/>
                <a:sym typeface="League Spartan"/>
              </a:rPr>
              <a:t>Summary</a:t>
            </a:r>
            <a:endParaRPr sz="2400" b="1" dirty="0">
              <a:latin typeface="League Spartan"/>
              <a:ea typeface="League Spartan"/>
              <a:cs typeface="League Spartan"/>
              <a:sym typeface="League Spartan"/>
            </a:endParaRPr>
          </a:p>
        </p:txBody>
      </p:sp>
      <p:sp>
        <p:nvSpPr>
          <p:cNvPr id="2" name="Rectangle 1"/>
          <p:cNvSpPr/>
          <p:nvPr/>
        </p:nvSpPr>
        <p:spPr>
          <a:xfrm>
            <a:off x="181304" y="1125200"/>
            <a:ext cx="8820806" cy="1600438"/>
          </a:xfrm>
          <a:prstGeom prst="rect">
            <a:avLst/>
          </a:prstGeom>
        </p:spPr>
        <p:txBody>
          <a:bodyPr wrap="square">
            <a:spAutoFit/>
          </a:bodyPr>
          <a:lstStyle/>
          <a:p>
            <a:pPr algn="just"/>
            <a:r>
              <a:rPr lang="en-US" dirty="0" smtClean="0">
                <a:effectLst>
                  <a:outerShdw blurRad="38100" dist="38100" dir="2700000" algn="tl">
                    <a:srgbClr val="000000">
                      <a:alpha val="43137"/>
                    </a:srgbClr>
                  </a:outerShdw>
                </a:effectLst>
                <a:latin typeface="Inter" panose="020B0604020202020204" charset="0"/>
                <a:ea typeface="Inter" panose="020B0604020202020204" charset="0"/>
              </a:rPr>
              <a:t>Open </a:t>
            </a:r>
            <a:r>
              <a:rPr lang="en-US" dirty="0">
                <a:effectLst>
                  <a:outerShdw blurRad="38100" dist="38100" dir="2700000" algn="tl">
                    <a:srgbClr val="000000">
                      <a:alpha val="43137"/>
                    </a:srgbClr>
                  </a:outerShdw>
                </a:effectLst>
                <a:latin typeface="Inter" panose="020B0604020202020204" charset="0"/>
                <a:ea typeface="Inter" panose="020B0604020202020204" charset="0"/>
              </a:rPr>
              <a:t>source ecosystem is a term used to describe the network of people, organizations, and technologies that are involved in the development and maintenance of open source software. It encompasses the open source communities, the development processes, the tools and technologies used, and the governance and licensing models that are used to manage the </a:t>
            </a:r>
            <a:r>
              <a:rPr lang="en-US" dirty="0" err="1">
                <a:effectLst>
                  <a:outerShdw blurRad="38100" dist="38100" dir="2700000" algn="tl">
                    <a:srgbClr val="000000">
                      <a:alpha val="43137"/>
                    </a:srgbClr>
                  </a:outerShdw>
                </a:effectLst>
                <a:latin typeface="Inter" panose="020B0604020202020204" charset="0"/>
                <a:ea typeface="Inter" panose="020B0604020202020204" charset="0"/>
              </a:rPr>
              <a:t>software.The</a:t>
            </a:r>
            <a:r>
              <a:rPr lang="en-US" dirty="0">
                <a:effectLst>
                  <a:outerShdw blurRad="38100" dist="38100" dir="2700000" algn="tl">
                    <a:srgbClr val="000000">
                      <a:alpha val="43137"/>
                    </a:srgbClr>
                  </a:outerShdw>
                </a:effectLst>
                <a:latin typeface="Inter" panose="020B0604020202020204" charset="0"/>
                <a:ea typeface="Inter" panose="020B0604020202020204" charset="0"/>
              </a:rPr>
              <a:t> open source ecosystem has many benefits, including better quality and fewer bugs, faster development cycles, and more innovation. It also helps to ensure that the software is used in a fair and equitable manner, and that it is developed in a timely and efficient manner.</a:t>
            </a:r>
            <a:endParaRPr lang="en-IN" dirty="0">
              <a:effectLst>
                <a:outerShdw blurRad="38100" dist="38100" dir="2700000" algn="tl">
                  <a:srgbClr val="000000">
                    <a:alpha val="43137"/>
                  </a:srgbClr>
                </a:outerShdw>
              </a:effectLst>
              <a:latin typeface="Inter" panose="020B0604020202020204" charset="0"/>
              <a:ea typeface="Inter" panose="020B0604020202020204" charset="0"/>
            </a:endParaRPr>
          </a:p>
        </p:txBody>
      </p:sp>
    </p:spTree>
    <p:extLst>
      <p:ext uri="{BB962C8B-B14F-4D97-AF65-F5344CB8AC3E}">
        <p14:creationId xmlns:p14="http://schemas.microsoft.com/office/powerpoint/2010/main" val="3668516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13"/>
          <p:cNvGrpSpPr/>
          <p:nvPr/>
        </p:nvGrpSpPr>
        <p:grpSpPr>
          <a:xfrm>
            <a:off x="406350" y="2038400"/>
            <a:ext cx="8331300" cy="1066700"/>
            <a:chOff x="406350" y="2317800"/>
            <a:chExt cx="8331300" cy="1066700"/>
          </a:xfrm>
        </p:grpSpPr>
        <p:sp>
          <p:nvSpPr>
            <p:cNvPr id="56" name="Google Shape;56;p13"/>
            <p:cNvSpPr txBox="1"/>
            <p:nvPr/>
          </p:nvSpPr>
          <p:spPr>
            <a:xfrm>
              <a:off x="406350" y="28766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Inter"/>
                  <a:ea typeface="Inter"/>
                  <a:cs typeface="Inter"/>
                  <a:sym typeface="Inter"/>
                </a:rPr>
                <a:t>An overview of open source engineering, including its principles, applications, and benefits.</a:t>
              </a:r>
              <a:endParaRPr>
                <a:latin typeface="Inter"/>
                <a:ea typeface="Inter"/>
                <a:cs typeface="Inter"/>
                <a:sym typeface="Inter"/>
              </a:endParaRPr>
            </a:p>
          </p:txBody>
        </p:sp>
        <p:sp>
          <p:nvSpPr>
            <p:cNvPr id="57" name="Google Shape;57;p13"/>
            <p:cNvSpPr txBox="1"/>
            <p:nvPr/>
          </p:nvSpPr>
          <p:spPr>
            <a:xfrm>
              <a:off x="406350" y="23178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League Spartan"/>
                  <a:ea typeface="League Spartan"/>
                  <a:cs typeface="League Spartan"/>
                  <a:sym typeface="League Spartan"/>
                </a:rPr>
                <a:t>The Benefits of Open Source Engineering</a:t>
              </a:r>
              <a:endParaRPr sz="2400" b="1">
                <a:latin typeface="League Spartan"/>
                <a:ea typeface="League Spartan"/>
                <a:cs typeface="League Spartan"/>
                <a:sym typeface="League Spartan"/>
              </a:endParaRPr>
            </a:p>
          </p:txBody>
        </p:sp>
      </p:grpSp>
    </p:spTree>
    <p:extLst>
      <p:ext uri="{BB962C8B-B14F-4D97-AF65-F5344CB8AC3E}">
        <p14:creationId xmlns:p14="http://schemas.microsoft.com/office/powerpoint/2010/main" val="426482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l="3401" r="3392"/>
          <a:stretch/>
        </p:blipFill>
        <p:spPr>
          <a:xfrm>
            <a:off x="5969000" y="0"/>
            <a:ext cx="3174899" cy="5143499"/>
          </a:xfrm>
          <a:prstGeom prst="rect">
            <a:avLst/>
          </a:prstGeom>
          <a:noFill/>
          <a:ln>
            <a:noFill/>
          </a:ln>
        </p:spPr>
      </p:pic>
      <p:sp>
        <p:nvSpPr>
          <p:cNvPr id="63" name="Google Shape;63;p14"/>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64" name="Google Shape;64;p14"/>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What is Open Source Engineering? </a:t>
            </a:r>
            <a:endParaRPr sz="2400" b="1">
              <a:latin typeface="League Spartan"/>
              <a:ea typeface="League Spartan"/>
              <a:cs typeface="League Spartan"/>
              <a:sym typeface="League Spartan"/>
            </a:endParaRPr>
          </a:p>
        </p:txBody>
      </p:sp>
      <p:sp>
        <p:nvSpPr>
          <p:cNvPr id="66" name="Google Shape;66;p14"/>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Collaborative, transparent approach to engineering</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Based on principles of open source software development</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Open source hardware, software, and documentation</a:t>
            </a:r>
            <a:endParaRPr>
              <a:latin typeface="Inter"/>
              <a:ea typeface="Inter"/>
              <a:cs typeface="Inter"/>
              <a:sym typeface="Inter"/>
            </a:endParaRPr>
          </a:p>
        </p:txBody>
      </p:sp>
    </p:spTree>
    <p:extLst>
      <p:ext uri="{BB962C8B-B14F-4D97-AF65-F5344CB8AC3E}">
        <p14:creationId xmlns:p14="http://schemas.microsoft.com/office/powerpoint/2010/main" val="4252148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294552" y="257910"/>
            <a:ext cx="7053630" cy="507900"/>
          </a:xfrm>
          <a:prstGeom prst="rect">
            <a:avLst/>
          </a:prstGeom>
          <a:noFill/>
          <a:ln>
            <a:noFill/>
          </a:ln>
        </p:spPr>
        <p:txBody>
          <a:bodyPr spcFirstLastPara="1" wrap="square" lIns="91425" tIns="91425" rIns="91425" bIns="91425" anchor="t" anchorCtr="0">
            <a:noAutofit/>
          </a:bodyPr>
          <a:lstStyle/>
          <a:p>
            <a:pPr lvl="0" algn="ctr"/>
            <a:r>
              <a:rPr lang="en-US" sz="2400" b="1" dirty="0" smtClean="0">
                <a:latin typeface="League Spartan"/>
                <a:ea typeface="League Spartan"/>
                <a:cs typeface="League Spartan"/>
              </a:rPr>
              <a:t>Introduction </a:t>
            </a:r>
            <a:r>
              <a:rPr lang="en-US" sz="2400" b="1" dirty="0">
                <a:latin typeface="League Spartan"/>
                <a:ea typeface="League Spartan"/>
                <a:cs typeface="League Spartan"/>
              </a:rPr>
              <a:t>to Open Source </a:t>
            </a:r>
            <a:r>
              <a:rPr lang="en-US" sz="2400" b="1" dirty="0" smtClean="0">
                <a:latin typeface="League Spartan"/>
                <a:ea typeface="League Spartan"/>
                <a:cs typeface="League Spartan"/>
              </a:rPr>
              <a:t>Engineering</a:t>
            </a:r>
            <a:endParaRPr sz="2400" b="1" dirty="0">
              <a:latin typeface="League Spartan"/>
              <a:ea typeface="League Spartan"/>
              <a:cs typeface="League Spartan"/>
              <a:sym typeface="League Spartan"/>
            </a:endParaRPr>
          </a:p>
        </p:txBody>
      </p:sp>
      <p:sp>
        <p:nvSpPr>
          <p:cNvPr id="2" name="Rectangle 1"/>
          <p:cNvSpPr/>
          <p:nvPr/>
        </p:nvSpPr>
        <p:spPr>
          <a:xfrm>
            <a:off x="152399" y="1051560"/>
            <a:ext cx="5925207" cy="2031325"/>
          </a:xfrm>
          <a:prstGeom prst="rect">
            <a:avLst/>
          </a:prstGeom>
        </p:spPr>
        <p:txBody>
          <a:bodyPr wrap="square">
            <a:spAutoFit/>
          </a:bodyPr>
          <a:lstStyle/>
          <a:p>
            <a:r>
              <a:rPr lang="en-US" dirty="0" smtClean="0">
                <a:latin typeface="Inter" panose="020B0604020202020204" charset="0"/>
                <a:ea typeface="Inter" panose="020B0604020202020204" charset="0"/>
              </a:rPr>
              <a:t>Open source </a:t>
            </a:r>
            <a:r>
              <a:rPr lang="en-US" dirty="0">
                <a:latin typeface="Inter" panose="020B0604020202020204" charset="0"/>
                <a:ea typeface="Inter" panose="020B0604020202020204" charset="0"/>
              </a:rPr>
              <a:t>engineering is the practice of designing and developing software with the intent of making it freely available to the public. It is a form of collaborative software development, where individuals from around the world work together to create and maintain software </a:t>
            </a:r>
            <a:r>
              <a:rPr lang="en-US" dirty="0" err="1">
                <a:latin typeface="Inter" panose="020B0604020202020204" charset="0"/>
                <a:ea typeface="Inter" panose="020B0604020202020204" charset="0"/>
              </a:rPr>
              <a:t>projects.Open</a:t>
            </a:r>
            <a:r>
              <a:rPr lang="en-US" dirty="0">
                <a:latin typeface="Inter" panose="020B0604020202020204" charset="0"/>
                <a:ea typeface="Inter" panose="020B0604020202020204" charset="0"/>
              </a:rPr>
              <a:t> source engineering provides a platform for individuals to share their knowledge and expertise in the field of software engineering. It also allows for the development of software that is free from the constraints of commercial software development.</a:t>
            </a:r>
            <a:endParaRPr lang="en-IN" dirty="0">
              <a:latin typeface="Inter" panose="020B0604020202020204" charset="0"/>
              <a:ea typeface="Inter"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82" y="63600"/>
            <a:ext cx="2963917" cy="5107490"/>
          </a:xfrm>
          <a:prstGeom prst="rect">
            <a:avLst/>
          </a:prstGeom>
        </p:spPr>
      </p:pic>
    </p:spTree>
    <p:extLst>
      <p:ext uri="{BB962C8B-B14F-4D97-AF65-F5344CB8AC3E}">
        <p14:creationId xmlns:p14="http://schemas.microsoft.com/office/powerpoint/2010/main" val="245577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l="29420" r="29425"/>
          <a:stretch/>
        </p:blipFill>
        <p:spPr>
          <a:xfrm>
            <a:off x="5969000" y="0"/>
            <a:ext cx="3174893" cy="5143501"/>
          </a:xfrm>
          <a:prstGeom prst="rect">
            <a:avLst/>
          </a:prstGeom>
          <a:noFill/>
          <a:ln>
            <a:noFill/>
          </a:ln>
        </p:spPr>
      </p:pic>
      <p:sp>
        <p:nvSpPr>
          <p:cNvPr id="72" name="Google Shape;72;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73" name="Google Shape;73;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Benefits of Open Source Engineering </a:t>
            </a:r>
            <a:endParaRPr sz="2400" b="1">
              <a:latin typeface="League Spartan"/>
              <a:ea typeface="League Spartan"/>
              <a:cs typeface="League Spartan"/>
              <a:sym typeface="League Spartan"/>
            </a:endParaRPr>
          </a:p>
        </p:txBody>
      </p:sp>
      <p:sp>
        <p:nvSpPr>
          <p:cNvPr id="75" name="Google Shape;75;p15"/>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Drives innovation and accelerates development of new products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Reduces cost and complexity of engineering projects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Promotes greater transparency and accountability</a:t>
            </a:r>
            <a:endParaRPr>
              <a:latin typeface="Inter"/>
              <a:ea typeface="Inter"/>
              <a:cs typeface="Inter"/>
              <a:sym typeface="Inter"/>
            </a:endParaRPr>
          </a:p>
        </p:txBody>
      </p:sp>
    </p:spTree>
    <p:extLst>
      <p:ext uri="{BB962C8B-B14F-4D97-AF65-F5344CB8AC3E}">
        <p14:creationId xmlns:p14="http://schemas.microsoft.com/office/powerpoint/2010/main" val="1765914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l="29420" r="29425"/>
          <a:stretch/>
        </p:blipFill>
        <p:spPr>
          <a:xfrm>
            <a:off x="5969000" y="0"/>
            <a:ext cx="3174893" cy="5143501"/>
          </a:xfrm>
          <a:prstGeom prst="rect">
            <a:avLst/>
          </a:prstGeom>
          <a:noFill/>
          <a:ln>
            <a:noFill/>
          </a:ln>
        </p:spPr>
      </p:pic>
      <p:sp>
        <p:nvSpPr>
          <p:cNvPr id="72" name="Google Shape;72;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73" name="Google Shape;73;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101162" y="127100"/>
            <a:ext cx="5766676"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latin typeface="League Spartan"/>
                <a:ea typeface="League Spartan"/>
                <a:cs typeface="League Spartan"/>
                <a:sym typeface="League Spartan"/>
              </a:rPr>
              <a:t>Benefits of Open Source Engineering </a:t>
            </a:r>
            <a:endParaRPr sz="2400" b="1" dirty="0">
              <a:latin typeface="League Spartan"/>
              <a:ea typeface="League Spartan"/>
              <a:cs typeface="League Spartan"/>
              <a:sym typeface="League Spartan"/>
            </a:endParaRPr>
          </a:p>
        </p:txBody>
      </p:sp>
      <p:sp>
        <p:nvSpPr>
          <p:cNvPr id="2" name="Rectangle 1"/>
          <p:cNvSpPr/>
          <p:nvPr/>
        </p:nvSpPr>
        <p:spPr>
          <a:xfrm>
            <a:off x="296478" y="1112322"/>
            <a:ext cx="5205687" cy="2246769"/>
          </a:xfrm>
          <a:prstGeom prst="rect">
            <a:avLst/>
          </a:prstGeom>
        </p:spPr>
        <p:txBody>
          <a:bodyPr wrap="square">
            <a:spAutoFit/>
          </a:bodyPr>
          <a:lstStyle/>
          <a:p>
            <a:pPr algn="just"/>
            <a:r>
              <a:rPr lang="en-US" dirty="0" smtClean="0">
                <a:latin typeface="Inter" panose="020B0604020202020204" charset="0"/>
                <a:ea typeface="Inter" panose="020B0604020202020204" charset="0"/>
              </a:rPr>
              <a:t>Open source </a:t>
            </a:r>
            <a:r>
              <a:rPr lang="en-US" dirty="0">
                <a:latin typeface="Inter" panose="020B0604020202020204" charset="0"/>
                <a:ea typeface="Inter" panose="020B0604020202020204" charset="0"/>
              </a:rPr>
              <a:t>engineering provides many benefits to both users and developers. By making software freely available, it allows users to access the latest features and updates without having to pay for them. It also provides developers with a platform to share their knowledge and expertise with the </a:t>
            </a:r>
            <a:r>
              <a:rPr lang="en-US" dirty="0" err="1">
                <a:latin typeface="Inter" panose="020B0604020202020204" charset="0"/>
                <a:ea typeface="Inter" panose="020B0604020202020204" charset="0"/>
              </a:rPr>
              <a:t>world.Open</a:t>
            </a:r>
            <a:r>
              <a:rPr lang="en-US" dirty="0">
                <a:latin typeface="Inter" panose="020B0604020202020204" charset="0"/>
                <a:ea typeface="Inter" panose="020B0604020202020204" charset="0"/>
              </a:rPr>
              <a:t> source engineering also encourages collaboration and innovation. By working together, developers are able to create more powerful and efficient software. This in turn leads to faster development cycles and improved quality of software.</a:t>
            </a:r>
            <a:endParaRPr lang="en-IN" dirty="0">
              <a:latin typeface="Inter" panose="020B0604020202020204" charset="0"/>
              <a:ea typeface="Inter" panose="020B0604020202020204" charset="0"/>
            </a:endParaRPr>
          </a:p>
        </p:txBody>
      </p:sp>
    </p:spTree>
    <p:extLst>
      <p:ext uri="{BB962C8B-B14F-4D97-AF65-F5344CB8AC3E}">
        <p14:creationId xmlns:p14="http://schemas.microsoft.com/office/powerpoint/2010/main" val="191380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29422" r="29426"/>
          <a:stretch/>
        </p:blipFill>
        <p:spPr>
          <a:xfrm>
            <a:off x="5969000" y="0"/>
            <a:ext cx="3174900" cy="5143500"/>
          </a:xfrm>
          <a:prstGeom prst="rect">
            <a:avLst/>
          </a:prstGeom>
          <a:noFill/>
          <a:ln>
            <a:noFill/>
          </a:ln>
        </p:spPr>
      </p:pic>
      <p:sp>
        <p:nvSpPr>
          <p:cNvPr id="81" name="Google Shape;81;p16"/>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82" name="Google Shape;82;p16"/>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Examples of Open Source Engineering </a:t>
            </a:r>
            <a:endParaRPr sz="2400" b="1">
              <a:latin typeface="League Spartan"/>
              <a:ea typeface="League Spartan"/>
              <a:cs typeface="League Spartan"/>
              <a:sym typeface="League Spartan"/>
            </a:endParaRPr>
          </a:p>
        </p:txBody>
      </p:sp>
      <p:sp>
        <p:nvSpPr>
          <p:cNvPr id="84" name="Google Shape;84;p16"/>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Arduino microcontroller platform</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RepRap 3D printer</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Open Source Ecology project</a:t>
            </a:r>
            <a:endParaRPr>
              <a:latin typeface="Inter"/>
              <a:ea typeface="Inter"/>
              <a:cs typeface="Inter"/>
              <a:sym typeface="Inter"/>
            </a:endParaRPr>
          </a:p>
        </p:txBody>
      </p:sp>
    </p:spTree>
    <p:extLst>
      <p:ext uri="{BB962C8B-B14F-4D97-AF65-F5344CB8AC3E}">
        <p14:creationId xmlns:p14="http://schemas.microsoft.com/office/powerpoint/2010/main" val="247928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29422" r="29426"/>
          <a:stretch/>
        </p:blipFill>
        <p:spPr>
          <a:xfrm>
            <a:off x="5969000" y="0"/>
            <a:ext cx="3174900" cy="5143500"/>
          </a:xfrm>
          <a:prstGeom prst="rect">
            <a:avLst/>
          </a:prstGeom>
          <a:noFill/>
          <a:ln>
            <a:noFill/>
          </a:ln>
        </p:spPr>
      </p:pic>
      <p:sp>
        <p:nvSpPr>
          <p:cNvPr id="81" name="Google Shape;81;p16"/>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82" name="Google Shape;82;p16"/>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r>
              <a:rPr lang="en-US" sz="2400" b="1" dirty="0" smtClean="0">
                <a:latin typeface="League Spartan"/>
                <a:ea typeface="League Spartan"/>
                <a:cs typeface="League Spartan"/>
              </a:rPr>
              <a:t>Tools </a:t>
            </a:r>
            <a:r>
              <a:rPr lang="en-US" sz="2400" b="1" dirty="0">
                <a:latin typeface="League Spartan"/>
                <a:ea typeface="League Spartan"/>
                <a:cs typeface="League Spartan"/>
              </a:rPr>
              <a:t>for Open Source Engineering</a:t>
            </a:r>
          </a:p>
          <a:p>
            <a:pPr marL="0" lvl="0" indent="0" algn="l" rtl="0">
              <a:spcBef>
                <a:spcPts val="0"/>
              </a:spcBef>
              <a:spcAft>
                <a:spcPts val="0"/>
              </a:spcAft>
              <a:buNone/>
            </a:pPr>
            <a:endParaRPr sz="2400" b="1" dirty="0">
              <a:latin typeface="League Spartan"/>
              <a:ea typeface="League Spartan"/>
              <a:cs typeface="League Spartan"/>
              <a:sym typeface="League Spartan"/>
            </a:endParaRPr>
          </a:p>
        </p:txBody>
      </p:sp>
      <p:sp>
        <p:nvSpPr>
          <p:cNvPr id="2" name="Rectangle 1"/>
          <p:cNvSpPr/>
          <p:nvPr/>
        </p:nvSpPr>
        <p:spPr>
          <a:xfrm>
            <a:off x="606972" y="1535104"/>
            <a:ext cx="4572000" cy="2677656"/>
          </a:xfrm>
          <a:prstGeom prst="rect">
            <a:avLst/>
          </a:prstGeom>
        </p:spPr>
        <p:txBody>
          <a:bodyPr>
            <a:spAutoFit/>
          </a:bodyPr>
          <a:lstStyle/>
          <a:p>
            <a:r>
              <a:rPr lang="en-US" dirty="0" smtClean="0"/>
              <a:t>Open </a:t>
            </a:r>
            <a:r>
              <a:rPr lang="en-US" dirty="0"/>
              <a:t>source engineering requires the use of certain tools and technologies. These include version control systems such as </a:t>
            </a:r>
            <a:r>
              <a:rPr lang="en-US" dirty="0" err="1"/>
              <a:t>Git</a:t>
            </a:r>
            <a:r>
              <a:rPr lang="en-US" dirty="0"/>
              <a:t> and Subversion, as well as code libraries such as Apache and Node.js. Additionally, developers need to be familiar with programming languages such as Java, Python, and JavaScript.</a:t>
            </a:r>
          </a:p>
          <a:p>
            <a:r>
              <a:rPr lang="en-US" dirty="0"/>
              <a:t>Developers also need to be familiar with development frameworks such as Spring and Angular. These frameworks provide an easy way to structure and manage software projects. Additionally, they provide tools and libraries that make development easier and faster.</a:t>
            </a:r>
          </a:p>
        </p:txBody>
      </p:sp>
    </p:spTree>
    <p:extLst>
      <p:ext uri="{BB962C8B-B14F-4D97-AF65-F5344CB8AC3E}">
        <p14:creationId xmlns:p14="http://schemas.microsoft.com/office/powerpoint/2010/main" val="2176406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34569" r="34566"/>
          <a:stretch/>
        </p:blipFill>
        <p:spPr>
          <a:xfrm>
            <a:off x="5969000" y="0"/>
            <a:ext cx="3174902" cy="5143501"/>
          </a:xfrm>
          <a:prstGeom prst="rect">
            <a:avLst/>
          </a:prstGeom>
          <a:noFill/>
          <a:ln>
            <a:noFill/>
          </a:ln>
        </p:spPr>
      </p:pic>
      <p:sp>
        <p:nvSpPr>
          <p:cNvPr id="90" name="Google Shape;90;p17"/>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91" name="Google Shape;91;p17"/>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The Power of Open Source Engineering </a:t>
            </a:r>
            <a:endParaRPr sz="2400" b="1">
              <a:latin typeface="League Spartan"/>
              <a:ea typeface="League Spartan"/>
              <a:cs typeface="League Spartan"/>
              <a:sym typeface="League Spartan"/>
            </a:endParaRPr>
          </a:p>
        </p:txBody>
      </p:sp>
      <p:sp>
        <p:nvSpPr>
          <p:cNvPr id="93" name="Google Shape;93;p17"/>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Used to drive positive change in the world</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Real world examples demonstrate potential of open source engineering</a:t>
            </a:r>
            <a:endParaRPr>
              <a:latin typeface="Inter"/>
              <a:ea typeface="Inter"/>
              <a:cs typeface="Inter"/>
              <a:sym typeface="Inter"/>
            </a:endParaRPr>
          </a:p>
        </p:txBody>
      </p:sp>
    </p:spTree>
    <p:extLst>
      <p:ext uri="{BB962C8B-B14F-4D97-AF65-F5344CB8AC3E}">
        <p14:creationId xmlns:p14="http://schemas.microsoft.com/office/powerpoint/2010/main" val="258204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4" name="Google Shape;64;p14"/>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smtClean="0">
                <a:latin typeface="League Spartan"/>
                <a:ea typeface="League Spartan"/>
                <a:cs typeface="League Spartan"/>
                <a:sym typeface="League Spartan"/>
              </a:rPr>
              <a:t>Introduction Open </a:t>
            </a:r>
            <a:r>
              <a:rPr lang="en-GB" sz="2400" b="1" dirty="0">
                <a:latin typeface="League Spartan"/>
                <a:ea typeface="League Spartan"/>
                <a:cs typeface="League Spartan"/>
                <a:sym typeface="League Spartan"/>
              </a:rPr>
              <a:t>Source </a:t>
            </a:r>
            <a:r>
              <a:rPr lang="en-GB" sz="2400" b="1" dirty="0" smtClean="0">
                <a:latin typeface="League Spartan"/>
                <a:ea typeface="League Spartan"/>
                <a:cs typeface="League Spartan"/>
                <a:sym typeface="League Spartan"/>
              </a:rPr>
              <a:t>Ecosystem </a:t>
            </a:r>
            <a:endParaRPr sz="2400" b="1" dirty="0">
              <a:latin typeface="League Spartan"/>
              <a:ea typeface="League Spartan"/>
              <a:cs typeface="League Spartan"/>
              <a:sym typeface="League Spartan"/>
            </a:endParaRPr>
          </a:p>
        </p:txBody>
      </p:sp>
      <p:sp>
        <p:nvSpPr>
          <p:cNvPr id="2" name="Rectangle 1"/>
          <p:cNvSpPr/>
          <p:nvPr/>
        </p:nvSpPr>
        <p:spPr>
          <a:xfrm>
            <a:off x="439420" y="1485700"/>
            <a:ext cx="5367020" cy="3108543"/>
          </a:xfrm>
          <a:prstGeom prst="rect">
            <a:avLst/>
          </a:prstGeom>
        </p:spPr>
        <p:txBody>
          <a:bodyPr wrap="square">
            <a:spAutoFit/>
          </a:bodyPr>
          <a:lstStyle/>
          <a:p>
            <a:endParaRPr lang="en-US" b="1" dirty="0">
              <a:latin typeface="Inter" panose="020B0604020202020204" charset="0"/>
              <a:ea typeface="Inter" panose="020B0604020202020204" charset="0"/>
            </a:endParaRPr>
          </a:p>
          <a:p>
            <a:pPr algn="just"/>
            <a:r>
              <a:rPr lang="en-US" dirty="0">
                <a:latin typeface="Inter" panose="020B0604020202020204" charset="0"/>
                <a:ea typeface="Inter" panose="020B0604020202020204" charset="0"/>
              </a:rPr>
              <a:t>Open source ecosystem is a term used to describe the network of people, organizations, and technologies that are involved in the development and maintenance of open source software. It encompasses the open source communities, the development processes, the tools and technologies used, and the governance and licensing models that are used to manage the software.</a:t>
            </a:r>
          </a:p>
          <a:p>
            <a:pPr algn="just"/>
            <a:r>
              <a:rPr lang="en-US" dirty="0">
                <a:latin typeface="Inter" panose="020B0604020202020204" charset="0"/>
                <a:ea typeface="Inter" panose="020B0604020202020204" charset="0"/>
              </a:rPr>
              <a:t>Open source is a way of developing software that encourages collaboration and participation from the public. It allows anyone to view, modify, and redistribute the source code of a project. This transparency and collaboration leads to better software, faster development cycles, and more innovation.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40" y="63600"/>
            <a:ext cx="3223260" cy="5079900"/>
          </a:xfrm>
          <a:prstGeom prst="rect">
            <a:avLst/>
          </a:prstGeom>
        </p:spPr>
      </p:pic>
    </p:spTree>
    <p:extLst>
      <p:ext uri="{BB962C8B-B14F-4D97-AF65-F5344CB8AC3E}">
        <p14:creationId xmlns:p14="http://schemas.microsoft.com/office/powerpoint/2010/main" val="126017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League Spartan"/>
                <a:ea typeface="League Spartan"/>
                <a:cs typeface="League Spartan"/>
                <a:sym typeface="League Spartan"/>
              </a:rPr>
              <a:t>Thank you for your time and attention 🙂</a:t>
            </a:r>
            <a:endParaRPr sz="2400" b="1">
              <a:latin typeface="League Spartan"/>
              <a:ea typeface="League Spartan"/>
              <a:cs typeface="League Spartan"/>
              <a:sym typeface="League Spartan"/>
            </a:endParaRPr>
          </a:p>
        </p:txBody>
      </p:sp>
    </p:spTree>
    <p:extLst>
      <p:ext uri="{BB962C8B-B14F-4D97-AF65-F5344CB8AC3E}">
        <p14:creationId xmlns:p14="http://schemas.microsoft.com/office/powerpoint/2010/main" val="101302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sp>
        <p:nvSpPr>
          <p:cNvPr id="73" name="Google Shape;73;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482650" y="397600"/>
            <a:ext cx="5200819" cy="507900"/>
          </a:xfrm>
          <a:prstGeom prst="rect">
            <a:avLst/>
          </a:prstGeom>
          <a:noFill/>
          <a:ln>
            <a:noFill/>
          </a:ln>
        </p:spPr>
        <p:txBody>
          <a:bodyPr spcFirstLastPara="1" wrap="square" lIns="91425" tIns="91425" rIns="91425" bIns="91425" anchor="t" anchorCtr="0">
            <a:noAutofit/>
          </a:bodyPr>
          <a:lstStyle/>
          <a:p>
            <a:r>
              <a:rPr lang="en-US" sz="2400" b="1" dirty="0">
                <a:latin typeface="League Spartan"/>
                <a:ea typeface="League Spartan"/>
                <a:cs typeface="League Spartan"/>
              </a:rPr>
              <a:t>Benefits of Open Source Ecosystem</a:t>
            </a:r>
          </a:p>
          <a:p>
            <a:pPr marL="0" lvl="0" indent="0" algn="l" rtl="0">
              <a:spcBef>
                <a:spcPts val="0"/>
              </a:spcBef>
              <a:spcAft>
                <a:spcPts val="0"/>
              </a:spcAft>
              <a:buNone/>
            </a:pPr>
            <a:endParaRPr sz="2400" b="1" dirty="0">
              <a:latin typeface="League Spartan"/>
              <a:ea typeface="League Spartan"/>
              <a:cs typeface="League Spartan"/>
              <a:sym typeface="League Spartan"/>
            </a:endParaRPr>
          </a:p>
        </p:txBody>
      </p:sp>
      <p:sp>
        <p:nvSpPr>
          <p:cNvPr id="2" name="Rectangle 1"/>
          <p:cNvSpPr/>
          <p:nvPr/>
        </p:nvSpPr>
        <p:spPr>
          <a:xfrm>
            <a:off x="482650" y="1239500"/>
            <a:ext cx="5255998" cy="2677656"/>
          </a:xfrm>
          <a:prstGeom prst="rect">
            <a:avLst/>
          </a:prstGeom>
        </p:spPr>
        <p:txBody>
          <a:bodyPr wrap="square">
            <a:spAutoFit/>
          </a:bodyPr>
          <a:lstStyle/>
          <a:p>
            <a:pPr algn="just"/>
            <a:r>
              <a:rPr lang="en-US" dirty="0" smtClean="0">
                <a:latin typeface="Inter" panose="020B0604020202020204" charset="0"/>
                <a:ea typeface="Inter" panose="020B0604020202020204" charset="0"/>
              </a:rPr>
              <a:t>Open source software often has better quality and fewer bugs than proprietary software. This is because open source projects are more likely to have more people involved in testing and debugging the code. Additionally, open source projects are typically more secure than proprietary software since the source code is open for anyone to review.</a:t>
            </a:r>
          </a:p>
          <a:p>
            <a:pPr algn="just"/>
            <a:r>
              <a:rPr lang="en-US" dirty="0" smtClean="0">
                <a:latin typeface="Inter" panose="020B0604020202020204" charset="0"/>
                <a:ea typeface="Inter" panose="020B0604020202020204" charset="0"/>
              </a:rPr>
              <a:t>Open source software is also often cheaper to use. Since the source code is freely available, developers can use it to create their own version of the software without having to pay licensing fees. This can save companies a lot of money in the long run.</a:t>
            </a:r>
            <a:endParaRPr lang="en-US" dirty="0">
              <a:latin typeface="Inter" panose="020B0604020202020204" charset="0"/>
              <a:ea typeface="Inter"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138" y="63600"/>
            <a:ext cx="3034862" cy="5079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l="29427" r="29427"/>
          <a:stretch/>
        </p:blipFill>
        <p:spPr>
          <a:xfrm>
            <a:off x="5969000" y="0"/>
            <a:ext cx="3174902" cy="5143501"/>
          </a:xfrm>
          <a:prstGeom prst="rect">
            <a:avLst/>
          </a:prstGeom>
          <a:noFill/>
          <a:ln>
            <a:noFill/>
          </a:ln>
        </p:spPr>
      </p:pic>
      <p:sp>
        <p:nvSpPr>
          <p:cNvPr id="72" name="Google Shape;72;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73" name="Google Shape;73;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Tools and Platforms</a:t>
            </a:r>
            <a:endParaRPr sz="2400" b="1">
              <a:latin typeface="League Spartan"/>
              <a:ea typeface="League Spartan"/>
              <a:cs typeface="League Spartan"/>
              <a:sym typeface="League Spartan"/>
            </a:endParaRPr>
          </a:p>
        </p:txBody>
      </p:sp>
      <p:sp>
        <p:nvSpPr>
          <p:cNvPr id="75" name="Google Shape;75;p15"/>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Range of tools and platforms support development and distribution of open source software</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GB">
                <a:latin typeface="Inter"/>
                <a:ea typeface="Inter"/>
                <a:cs typeface="Inter"/>
                <a:sym typeface="Inter"/>
              </a:rPr>
              <a:t>-  Examples: Git, GitHub, SourceForge</a:t>
            </a:r>
            <a:endParaRPr>
              <a:latin typeface="Inter"/>
              <a:ea typeface="Inter"/>
              <a:cs typeface="Inter"/>
              <a:sym typeface="Inter"/>
            </a:endParaRPr>
          </a:p>
        </p:txBody>
      </p:sp>
    </p:spTree>
    <p:extLst>
      <p:ext uri="{BB962C8B-B14F-4D97-AF65-F5344CB8AC3E}">
        <p14:creationId xmlns:p14="http://schemas.microsoft.com/office/powerpoint/2010/main" val="110131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l="29427" r="29427"/>
          <a:stretch/>
        </p:blipFill>
        <p:spPr>
          <a:xfrm>
            <a:off x="5969000" y="0"/>
            <a:ext cx="3174902" cy="5143501"/>
          </a:xfrm>
          <a:prstGeom prst="rect">
            <a:avLst/>
          </a:prstGeom>
          <a:noFill/>
          <a:ln>
            <a:noFill/>
          </a:ln>
        </p:spPr>
      </p:pic>
      <p:sp>
        <p:nvSpPr>
          <p:cNvPr id="72" name="Google Shape;72;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73" name="Google Shape;73;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53340" y="179022"/>
            <a:ext cx="5915562" cy="507900"/>
          </a:xfrm>
          <a:prstGeom prst="rect">
            <a:avLst/>
          </a:prstGeom>
          <a:noFill/>
          <a:ln>
            <a:noFill/>
          </a:ln>
        </p:spPr>
        <p:txBody>
          <a:bodyPr spcFirstLastPara="1" wrap="square" lIns="91425" tIns="91425" rIns="91425" bIns="91425" anchor="t" anchorCtr="0">
            <a:noAutofit/>
          </a:bodyPr>
          <a:lstStyle/>
          <a:p>
            <a:pPr lvl="0"/>
            <a:r>
              <a:rPr lang="en-US" sz="2400" b="1" dirty="0" smtClean="0">
                <a:latin typeface="League Spartan"/>
                <a:ea typeface="League Spartan"/>
                <a:cs typeface="League Spartan"/>
              </a:rPr>
              <a:t>Open </a:t>
            </a:r>
            <a:r>
              <a:rPr lang="en-US" sz="2400" b="1" dirty="0">
                <a:latin typeface="League Spartan"/>
                <a:ea typeface="League Spartan"/>
                <a:cs typeface="League Spartan"/>
              </a:rPr>
              <a:t>Source Ecosystem Tools and </a:t>
            </a:r>
            <a:r>
              <a:rPr lang="en-US" sz="2400" b="1" dirty="0" smtClean="0">
                <a:latin typeface="League Spartan"/>
                <a:ea typeface="League Spartan"/>
                <a:cs typeface="League Spartan"/>
              </a:rPr>
              <a:t>Technologies </a:t>
            </a:r>
            <a:endParaRPr sz="2400" b="1" dirty="0">
              <a:latin typeface="League Spartan"/>
              <a:ea typeface="League Spartan"/>
              <a:cs typeface="League Spartan"/>
              <a:sym typeface="League Spartan"/>
            </a:endParaRPr>
          </a:p>
        </p:txBody>
      </p:sp>
      <p:sp>
        <p:nvSpPr>
          <p:cNvPr id="2" name="Rectangle 1"/>
          <p:cNvSpPr/>
          <p:nvPr/>
        </p:nvSpPr>
        <p:spPr>
          <a:xfrm>
            <a:off x="304800" y="1310244"/>
            <a:ext cx="5090160" cy="2462213"/>
          </a:xfrm>
          <a:prstGeom prst="rect">
            <a:avLst/>
          </a:prstGeom>
        </p:spPr>
        <p:txBody>
          <a:bodyPr wrap="square">
            <a:spAutoFit/>
          </a:bodyPr>
          <a:lstStyle/>
          <a:p>
            <a:pPr algn="just"/>
            <a:r>
              <a:rPr lang="en-US" dirty="0" smtClean="0">
                <a:latin typeface="Inter" panose="020B0604020202020204" charset="0"/>
                <a:ea typeface="Inter" panose="020B0604020202020204" charset="0"/>
              </a:rPr>
              <a:t>open </a:t>
            </a:r>
            <a:r>
              <a:rPr lang="en-US" dirty="0">
                <a:latin typeface="Inter" panose="020B0604020202020204" charset="0"/>
                <a:ea typeface="Inter" panose="020B0604020202020204" charset="0"/>
              </a:rPr>
              <a:t>source ecosystem is made up of a variety of tools and technologies that are used to develop and maintain open source software. These include version control systems, bug tracking systems, and code review tools. Additionally, open source projects often use open source libraries and frameworks to help speed up </a:t>
            </a:r>
            <a:r>
              <a:rPr lang="en-US" dirty="0" err="1">
                <a:latin typeface="Inter" panose="020B0604020202020204" charset="0"/>
                <a:ea typeface="Inter" panose="020B0604020202020204" charset="0"/>
              </a:rPr>
              <a:t>development.Open</a:t>
            </a:r>
            <a:r>
              <a:rPr lang="en-US" dirty="0">
                <a:latin typeface="Inter" panose="020B0604020202020204" charset="0"/>
                <a:ea typeface="Inter" panose="020B0604020202020204" charset="0"/>
              </a:rPr>
              <a:t> source projects also leverage a variety of different development processes, such as agile and waterfall. These processes help ensure that the software is developed in a timely and efficient manner, while still maintaining high quality standards.</a:t>
            </a:r>
            <a:endParaRPr lang="en-IN" dirty="0">
              <a:latin typeface="Inter" panose="020B0604020202020204" charset="0"/>
              <a:ea typeface="Inter" panose="020B0604020202020204" charset="0"/>
            </a:endParaRPr>
          </a:p>
        </p:txBody>
      </p:sp>
    </p:spTree>
    <p:extLst>
      <p:ext uri="{BB962C8B-B14F-4D97-AF65-F5344CB8AC3E}">
        <p14:creationId xmlns:p14="http://schemas.microsoft.com/office/powerpoint/2010/main" val="389789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29396" r="29396"/>
          <a:stretch/>
        </p:blipFill>
        <p:spPr>
          <a:xfrm>
            <a:off x="5969000" y="0"/>
            <a:ext cx="3174899" cy="5143502"/>
          </a:xfrm>
          <a:prstGeom prst="rect">
            <a:avLst/>
          </a:prstGeom>
          <a:noFill/>
          <a:ln>
            <a:noFill/>
          </a:ln>
        </p:spPr>
      </p:pic>
      <p:sp>
        <p:nvSpPr>
          <p:cNvPr id="81" name="Google Shape;81;p16"/>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82" name="Google Shape;82;p16"/>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Open Source Communities</a:t>
            </a:r>
            <a:endParaRPr sz="2400" b="1">
              <a:latin typeface="League Spartan"/>
              <a:ea typeface="League Spartan"/>
              <a:cs typeface="League Spartan"/>
              <a:sym typeface="League Spartan"/>
            </a:endParaRPr>
          </a:p>
        </p:txBody>
      </p:sp>
      <p:sp>
        <p:nvSpPr>
          <p:cNvPr id="84" name="Google Shape;84;p16"/>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Inter"/>
                <a:ea typeface="Inter"/>
                <a:cs typeface="Inter"/>
                <a:sym typeface="Inter"/>
              </a:rPr>
              <a:t>-  Developers, users, and other contributors come together to collaborate on projects, provide support, and share knowledge and expertise</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29396" r="29396"/>
          <a:stretch/>
        </p:blipFill>
        <p:spPr>
          <a:xfrm>
            <a:off x="5969000" y="0"/>
            <a:ext cx="3174899" cy="5143502"/>
          </a:xfrm>
          <a:prstGeom prst="rect">
            <a:avLst/>
          </a:prstGeom>
          <a:noFill/>
          <a:ln>
            <a:noFill/>
          </a:ln>
        </p:spPr>
      </p:pic>
      <p:sp>
        <p:nvSpPr>
          <p:cNvPr id="81" name="Google Shape;81;p16"/>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82" name="Google Shape;82;p16"/>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508000" y="635000"/>
            <a:ext cx="522224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latin typeface="League Spartan"/>
                <a:ea typeface="League Spartan"/>
                <a:cs typeface="League Spartan"/>
                <a:sym typeface="League Spartan"/>
              </a:rPr>
              <a:t>Open </a:t>
            </a:r>
            <a:r>
              <a:rPr lang="en-GB" sz="2400" b="1" dirty="0" smtClean="0">
                <a:latin typeface="League Spartan"/>
                <a:ea typeface="League Spartan"/>
                <a:cs typeface="League Spartan"/>
                <a:sym typeface="League Spartan"/>
              </a:rPr>
              <a:t>Source Ecosystem </a:t>
            </a:r>
            <a:r>
              <a:rPr lang="en-GB" sz="2400" b="1" dirty="0">
                <a:latin typeface="League Spartan"/>
                <a:ea typeface="League Spartan"/>
                <a:cs typeface="League Spartan"/>
                <a:sym typeface="League Spartan"/>
              </a:rPr>
              <a:t>Communities</a:t>
            </a:r>
            <a:endParaRPr sz="2400" b="1" dirty="0">
              <a:latin typeface="League Spartan"/>
              <a:ea typeface="League Spartan"/>
              <a:cs typeface="League Spartan"/>
              <a:sym typeface="League Spartan"/>
            </a:endParaRPr>
          </a:p>
        </p:txBody>
      </p:sp>
      <p:sp>
        <p:nvSpPr>
          <p:cNvPr id="2" name="Rectangle 1"/>
          <p:cNvSpPr/>
          <p:nvPr/>
        </p:nvSpPr>
        <p:spPr>
          <a:xfrm>
            <a:off x="457300" y="1285220"/>
            <a:ext cx="4572000" cy="2893100"/>
          </a:xfrm>
          <a:prstGeom prst="rect">
            <a:avLst/>
          </a:prstGeom>
        </p:spPr>
        <p:txBody>
          <a:bodyPr>
            <a:spAutoFit/>
          </a:bodyPr>
          <a:lstStyle/>
          <a:p>
            <a:pPr algn="just"/>
            <a:r>
              <a:rPr lang="en-US" dirty="0" smtClean="0">
                <a:latin typeface="Inter" panose="020B0604020202020204" charset="0"/>
                <a:ea typeface="Inter" panose="020B0604020202020204" charset="0"/>
              </a:rPr>
              <a:t>The </a:t>
            </a:r>
            <a:r>
              <a:rPr lang="en-US" dirty="0">
                <a:latin typeface="Inter" panose="020B0604020202020204" charset="0"/>
                <a:ea typeface="Inter" panose="020B0604020202020204" charset="0"/>
              </a:rPr>
              <a:t>open source ecosystem is made up of a variety of different communities. These communities are made up of developers, users, and other stakeholders who are involved in the development and maintenance of the software. These communities often provide support and guidance to one another, and help to ensure that the software is developed in a timely and efficient manner.</a:t>
            </a:r>
          </a:p>
          <a:p>
            <a:pPr algn="just"/>
            <a:r>
              <a:rPr lang="en-US" dirty="0">
                <a:latin typeface="Inter" panose="020B0604020202020204" charset="0"/>
                <a:ea typeface="Inter" panose="020B0604020202020204" charset="0"/>
              </a:rPr>
              <a:t>The open source communities also help to ensure that the software is used in a fair and equitable manner. They provide a platform for users to discuss the software, and to provide feedback and suggestions for improvement.</a:t>
            </a:r>
          </a:p>
        </p:txBody>
      </p:sp>
    </p:spTree>
    <p:extLst>
      <p:ext uri="{BB962C8B-B14F-4D97-AF65-F5344CB8AC3E}">
        <p14:creationId xmlns:p14="http://schemas.microsoft.com/office/powerpoint/2010/main" val="427685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29420" r="29425"/>
          <a:stretch/>
        </p:blipFill>
        <p:spPr>
          <a:xfrm>
            <a:off x="5969000" y="0"/>
            <a:ext cx="3174895" cy="5143497"/>
          </a:xfrm>
          <a:prstGeom prst="rect">
            <a:avLst/>
          </a:prstGeom>
          <a:noFill/>
          <a:ln>
            <a:noFill/>
          </a:ln>
        </p:spPr>
      </p:pic>
      <p:sp>
        <p:nvSpPr>
          <p:cNvPr id="90" name="Google Shape;90;p17"/>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800" dirty="0" smtClean="0">
                <a:solidFill>
                  <a:srgbClr val="FFFFFF"/>
                </a:solidFill>
                <a:latin typeface="Lexend"/>
                <a:ea typeface="Lexend"/>
                <a:cs typeface="Lexend"/>
                <a:sym typeface="Lexend"/>
              </a:rPr>
              <a:t> </a:t>
            </a:r>
            <a:endParaRPr sz="800" dirty="0">
              <a:solidFill>
                <a:srgbClr val="FFFFFF"/>
              </a:solidFill>
              <a:latin typeface="Lexend"/>
              <a:ea typeface="Lexend"/>
              <a:cs typeface="Lexend"/>
              <a:sym typeface="Lexend"/>
            </a:endParaRPr>
          </a:p>
        </p:txBody>
      </p:sp>
      <p:sp>
        <p:nvSpPr>
          <p:cNvPr id="91" name="Google Shape;91;p17"/>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eague Spartan"/>
                <a:ea typeface="League Spartan"/>
                <a:cs typeface="League Spartan"/>
                <a:sym typeface="League Spartan"/>
              </a:rPr>
              <a:t>Open Source Licenses</a:t>
            </a:r>
            <a:endParaRPr sz="2400" b="1">
              <a:latin typeface="League Spartan"/>
              <a:ea typeface="League Spartan"/>
              <a:cs typeface="League Spartan"/>
              <a:sym typeface="League Spartan"/>
            </a:endParaRPr>
          </a:p>
        </p:txBody>
      </p:sp>
      <p:sp>
        <p:nvSpPr>
          <p:cNvPr id="93" name="Google Shape;93;p17"/>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Inter"/>
                <a:ea typeface="Inter"/>
                <a:cs typeface="Inter"/>
                <a:sym typeface="Inter"/>
              </a:rPr>
              <a:t>-  Set of open source licenses ensure software is freely available and can be modified and distributed by anyone</a:t>
            </a: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a:p>
            <a:pPr marL="0" lvl="0" indent="0" algn="l" rtl="0">
              <a:spcBef>
                <a:spcPts val="0"/>
              </a:spcBef>
              <a:spcAft>
                <a:spcPts val="0"/>
              </a:spcAft>
              <a:buNone/>
            </a:pPr>
            <a:r>
              <a:rPr lang="en-GB" dirty="0">
                <a:latin typeface="Inter"/>
                <a:ea typeface="Inter"/>
                <a:cs typeface="Inter"/>
                <a:sym typeface="Inter"/>
              </a:rPr>
              <a:t>-  Examples: MIT License, GNU General Public License (GPL), Apache License</a:t>
            </a:r>
            <a:endParaRPr dirty="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1924</Words>
  <Application>Microsoft Office PowerPoint</Application>
  <PresentationFormat>On-screen Show (16:9)</PresentationFormat>
  <Paragraphs>108</Paragraphs>
  <Slides>30</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Inter</vt:lpstr>
      <vt:lpstr>Arial</vt:lpstr>
      <vt:lpstr>League Spartan</vt:lpstr>
      <vt:lpstr>Lexend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dc:creator>
  <cp:lastModifiedBy>HP</cp:lastModifiedBy>
  <cp:revision>23</cp:revision>
  <dcterms:modified xsi:type="dcterms:W3CDTF">2023-03-11T15:13:39Z</dcterms:modified>
</cp:coreProperties>
</file>